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4"/>
    <p:sldId id="257" r:id="rId15"/>
    <p:sldId id="258" r:id="rId16"/>
    <p:sldId id="259" r:id="rId17"/>
    <p:sldId id="260" r:id="rId18"/>
    <p:sldId id="261" r:id="rId19"/>
    <p:sldId id="262" r:id="rId20"/>
    <p:sldId id="263" r:id="rId2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nva Sans" charset="1" panose="020B0503030501040103"/>
      <p:regular r:id="rId10"/>
    </p:embeddedFont>
    <p:embeddedFont>
      <p:font typeface="Canva Sans Bold" charset="1" panose="020B0803030501040103"/>
      <p:regular r:id="rId11"/>
    </p:embeddedFont>
    <p:embeddedFont>
      <p:font typeface="Canva Sans Italics" charset="1" panose="020B0503030501040103"/>
      <p:regular r:id="rId12"/>
    </p:embeddedFont>
    <p:embeddedFont>
      <p:font typeface="Canva Sans Bold Italics" charset="1" panose="020B0803030501040103"/>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presProps.xml" Type="http://schemas.openxmlformats.org/officeDocument/2006/relationships/presProps"/><Relationship Id="rId20" Target="slides/slide7.xml" Type="http://schemas.openxmlformats.org/officeDocument/2006/relationships/slide"/><Relationship Id="rId21"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856" t="0" r="3856" b="7713"/>
          <a:stretch>
            <a:fillRect/>
          </a:stretch>
        </p:blipFill>
        <p:spPr>
          <a:xfrm flipH="false" flipV="false">
            <a:off x="0" y="0"/>
            <a:ext cx="18288000" cy="10287000"/>
          </a:xfrm>
          <a:prstGeom prst="rect">
            <a:avLst/>
          </a:prstGeom>
        </p:spPr>
      </p:pic>
      <p:sp>
        <p:nvSpPr>
          <p:cNvPr name="TextBox 3" id="3"/>
          <p:cNvSpPr txBox="true"/>
          <p:nvPr/>
        </p:nvSpPr>
        <p:spPr>
          <a:xfrm rot="0">
            <a:off x="745866" y="8078148"/>
            <a:ext cx="10439866" cy="1178143"/>
          </a:xfrm>
          <a:prstGeom prst="rect">
            <a:avLst/>
          </a:prstGeom>
        </p:spPr>
        <p:txBody>
          <a:bodyPr anchor="t" rtlCol="false" tIns="0" lIns="0" bIns="0" rIns="0">
            <a:spAutoFit/>
          </a:bodyPr>
          <a:lstStyle/>
          <a:p>
            <a:pPr>
              <a:lnSpc>
                <a:spcPts val="9276"/>
              </a:lnSpc>
            </a:pPr>
            <a:r>
              <a:rPr lang="en-US" sz="7730" spc="-154">
                <a:solidFill>
                  <a:srgbClr val="FFFFFF"/>
                </a:solidFill>
                <a:latin typeface="Canva Sans"/>
              </a:rPr>
              <a:t>Cottages on Grove</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745561" y="1258304"/>
            <a:ext cx="10796879" cy="7363395"/>
            <a:chOff x="0" y="0"/>
            <a:chExt cx="14395839" cy="9817860"/>
          </a:xfrm>
        </p:grpSpPr>
        <p:sp>
          <p:nvSpPr>
            <p:cNvPr name="TextBox 3" id="3"/>
            <p:cNvSpPr txBox="true"/>
            <p:nvPr/>
          </p:nvSpPr>
          <p:spPr>
            <a:xfrm rot="0">
              <a:off x="0" y="1887372"/>
              <a:ext cx="14395839" cy="7930488"/>
            </a:xfrm>
            <a:prstGeom prst="rect">
              <a:avLst/>
            </a:prstGeom>
          </p:spPr>
          <p:txBody>
            <a:bodyPr anchor="t" rtlCol="false" tIns="0" lIns="0" bIns="0" rIns="0">
              <a:spAutoFit/>
            </a:bodyPr>
            <a:lstStyle/>
            <a:p>
              <a:pPr algn="ctr">
                <a:lnSpc>
                  <a:spcPts val="5903"/>
                </a:lnSpc>
              </a:pPr>
              <a:r>
                <a:rPr lang="en-US" sz="4216" spc="-84">
                  <a:solidFill>
                    <a:srgbClr val="4E5152"/>
                  </a:solidFill>
                  <a:latin typeface="Canva Sans"/>
                </a:rPr>
                <a:t>A micro-community of homes designed to meet the specific needs of our community's at-risk youth. The collection of homes will consist of ten 600 sq.ft. cottages. They will help Forward Paths to further their mission to positively influence at-risk youth and set them on a path to independence.</a:t>
              </a:r>
            </a:p>
          </p:txBody>
        </p:sp>
        <p:sp>
          <p:nvSpPr>
            <p:cNvPr name="TextBox 4" id="4"/>
            <p:cNvSpPr txBox="true"/>
            <p:nvPr/>
          </p:nvSpPr>
          <p:spPr>
            <a:xfrm rot="0">
              <a:off x="4739561" y="0"/>
              <a:ext cx="4916717" cy="1392351"/>
            </a:xfrm>
            <a:prstGeom prst="rect">
              <a:avLst/>
            </a:prstGeom>
          </p:spPr>
          <p:txBody>
            <a:bodyPr anchor="t" rtlCol="false" tIns="0" lIns="0" bIns="0" rIns="0">
              <a:spAutoFit/>
            </a:bodyPr>
            <a:lstStyle/>
            <a:p>
              <a:pPr algn="ctr">
                <a:lnSpc>
                  <a:spcPts val="4216"/>
                </a:lnSpc>
              </a:pPr>
              <a:r>
                <a:rPr lang="en-US" sz="3513">
                  <a:solidFill>
                    <a:srgbClr val="4E5152"/>
                  </a:solidFill>
                  <a:latin typeface="Canva Sans Bold"/>
                </a:rPr>
                <a:t>COTTAGES ON GROVE</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387208"/>
            <a:ext cx="9793616" cy="8897282"/>
          </a:xfrm>
          <a:custGeom>
            <a:avLst/>
            <a:gdLst/>
            <a:ahLst/>
            <a:cxnLst/>
            <a:rect r="r" b="b" t="t" l="l"/>
            <a:pathLst>
              <a:path h="8897282" w="9793616">
                <a:moveTo>
                  <a:pt x="0" y="0"/>
                </a:moveTo>
                <a:lnTo>
                  <a:pt x="9793616" y="0"/>
                </a:lnTo>
                <a:lnTo>
                  <a:pt x="9793616" y="8897282"/>
                </a:lnTo>
                <a:lnTo>
                  <a:pt x="0" y="8897282"/>
                </a:lnTo>
                <a:lnTo>
                  <a:pt x="0" y="0"/>
                </a:lnTo>
                <a:close/>
              </a:path>
            </a:pathLst>
          </a:custGeom>
          <a:blipFill>
            <a:blip r:embed="rId2"/>
            <a:stretch>
              <a:fillRect l="-40439" t="-2468" r="-25055" b="0"/>
            </a:stretch>
          </a:blipFill>
        </p:spPr>
      </p:sp>
      <p:sp>
        <p:nvSpPr>
          <p:cNvPr name="Freeform 3" id="3"/>
          <p:cNvSpPr/>
          <p:nvPr/>
        </p:nvSpPr>
        <p:spPr>
          <a:xfrm flipH="false" flipV="false" rot="0">
            <a:off x="1188683" y="215961"/>
            <a:ext cx="572566" cy="960095"/>
          </a:xfrm>
          <a:custGeom>
            <a:avLst/>
            <a:gdLst/>
            <a:ahLst/>
            <a:cxnLst/>
            <a:rect r="r" b="b" t="t" l="l"/>
            <a:pathLst>
              <a:path h="960095" w="572566">
                <a:moveTo>
                  <a:pt x="0" y="0"/>
                </a:moveTo>
                <a:lnTo>
                  <a:pt x="572566" y="0"/>
                </a:lnTo>
                <a:lnTo>
                  <a:pt x="572566" y="960095"/>
                </a:lnTo>
                <a:lnTo>
                  <a:pt x="0" y="9600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073404" y="461718"/>
            <a:ext cx="10894271" cy="468580"/>
          </a:xfrm>
          <a:prstGeom prst="rect">
            <a:avLst/>
          </a:prstGeom>
        </p:spPr>
        <p:txBody>
          <a:bodyPr anchor="t" rtlCol="false" tIns="0" lIns="0" bIns="0" rIns="0">
            <a:spAutoFit/>
          </a:bodyPr>
          <a:lstStyle/>
          <a:p>
            <a:pPr>
              <a:lnSpc>
                <a:spcPts val="3710"/>
              </a:lnSpc>
            </a:pPr>
            <a:r>
              <a:rPr lang="en-US" sz="3092">
                <a:solidFill>
                  <a:srgbClr val="4E5152"/>
                </a:solidFill>
                <a:latin typeface="Canva Sans Bold"/>
              </a:rPr>
              <a:t>WHAT THE COTTAGES WILL MEAN FOR OUR COMMUNITY</a:t>
            </a:r>
          </a:p>
        </p:txBody>
      </p:sp>
      <p:sp>
        <p:nvSpPr>
          <p:cNvPr name="TextBox 5" id="5"/>
          <p:cNvSpPr txBox="true"/>
          <p:nvPr/>
        </p:nvSpPr>
        <p:spPr>
          <a:xfrm rot="0">
            <a:off x="10346960" y="2077598"/>
            <a:ext cx="7520408" cy="7114408"/>
          </a:xfrm>
          <a:prstGeom prst="rect">
            <a:avLst/>
          </a:prstGeom>
        </p:spPr>
        <p:txBody>
          <a:bodyPr anchor="t" rtlCol="false" tIns="0" lIns="0" bIns="0" rIns="0">
            <a:spAutoFit/>
          </a:bodyPr>
          <a:lstStyle/>
          <a:p>
            <a:pPr algn="ctr">
              <a:lnSpc>
                <a:spcPts val="4329"/>
              </a:lnSpc>
            </a:pPr>
            <a:r>
              <a:rPr lang="en-US" sz="3092">
                <a:solidFill>
                  <a:srgbClr val="4E5152"/>
                </a:solidFill>
                <a:latin typeface="Canva Sans"/>
              </a:rPr>
              <a:t>The lack of affordable housing continues to create barriers for many people in our community. Without a place to live, self-sufficiency isn't possible. These cottages will provide a stable and secure home for the young people in our program. Having our own housing provides us with the ability to house them immediately in a place that we know and trust. These homes will provide a safe environment for them to grow and to learn how to live independently.  </a:t>
            </a:r>
          </a:p>
        </p:txBody>
      </p:sp>
      <p:sp>
        <p:nvSpPr>
          <p:cNvPr name="TextBox 6" id="6"/>
          <p:cNvSpPr txBox="true"/>
          <p:nvPr/>
        </p:nvSpPr>
        <p:spPr>
          <a:xfrm rot="0">
            <a:off x="113318" y="9470038"/>
            <a:ext cx="3920172" cy="570063"/>
          </a:xfrm>
          <a:prstGeom prst="rect">
            <a:avLst/>
          </a:prstGeom>
        </p:spPr>
        <p:txBody>
          <a:bodyPr anchor="t" rtlCol="false" tIns="0" lIns="0" bIns="0" rIns="0">
            <a:spAutoFit/>
          </a:bodyPr>
          <a:lstStyle/>
          <a:p>
            <a:pPr algn="ctr">
              <a:lnSpc>
                <a:spcPts val="4722"/>
              </a:lnSpc>
            </a:pPr>
            <a:r>
              <a:rPr lang="en-US" sz="3373">
                <a:solidFill>
                  <a:srgbClr val="000000"/>
                </a:solidFill>
                <a:latin typeface="Canva Sans Bold"/>
              </a:rPr>
              <a:t>Exterior Rendering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498649" y="499012"/>
            <a:ext cx="7080841" cy="9288976"/>
          </a:xfrm>
          <a:custGeom>
            <a:avLst/>
            <a:gdLst/>
            <a:ahLst/>
            <a:cxnLst/>
            <a:rect r="r" b="b" t="t" l="l"/>
            <a:pathLst>
              <a:path h="9288976" w="7080841">
                <a:moveTo>
                  <a:pt x="0" y="0"/>
                </a:moveTo>
                <a:lnTo>
                  <a:pt x="7080841" y="0"/>
                </a:lnTo>
                <a:lnTo>
                  <a:pt x="7080841" y="9288976"/>
                </a:lnTo>
                <a:lnTo>
                  <a:pt x="0" y="9288976"/>
                </a:lnTo>
                <a:lnTo>
                  <a:pt x="0" y="0"/>
                </a:lnTo>
                <a:close/>
              </a:path>
            </a:pathLst>
          </a:custGeom>
          <a:blipFill>
            <a:blip r:embed="rId2"/>
            <a:stretch>
              <a:fillRect l="0" t="0" r="0" b="-3712"/>
            </a:stretch>
          </a:blipFill>
        </p:spPr>
      </p:sp>
      <p:sp>
        <p:nvSpPr>
          <p:cNvPr name="Freeform 3" id="3"/>
          <p:cNvSpPr/>
          <p:nvPr/>
        </p:nvSpPr>
        <p:spPr>
          <a:xfrm flipH="true" flipV="false" rot="0">
            <a:off x="620820" y="624858"/>
            <a:ext cx="756247" cy="753411"/>
          </a:xfrm>
          <a:custGeom>
            <a:avLst/>
            <a:gdLst/>
            <a:ahLst/>
            <a:cxnLst/>
            <a:rect r="r" b="b" t="t" l="l"/>
            <a:pathLst>
              <a:path h="753411" w="756247">
                <a:moveTo>
                  <a:pt x="756247" y="0"/>
                </a:moveTo>
                <a:lnTo>
                  <a:pt x="0" y="0"/>
                </a:lnTo>
                <a:lnTo>
                  <a:pt x="0" y="753411"/>
                </a:lnTo>
                <a:lnTo>
                  <a:pt x="756247" y="753411"/>
                </a:lnTo>
                <a:lnTo>
                  <a:pt x="756247"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699509" y="796418"/>
            <a:ext cx="3010207" cy="468580"/>
          </a:xfrm>
          <a:prstGeom prst="rect">
            <a:avLst/>
          </a:prstGeom>
        </p:spPr>
        <p:txBody>
          <a:bodyPr anchor="t" rtlCol="false" tIns="0" lIns="0" bIns="0" rIns="0">
            <a:spAutoFit/>
          </a:bodyPr>
          <a:lstStyle/>
          <a:p>
            <a:pPr>
              <a:lnSpc>
                <a:spcPts val="3710"/>
              </a:lnSpc>
            </a:pPr>
            <a:r>
              <a:rPr lang="en-US" sz="3092">
                <a:solidFill>
                  <a:srgbClr val="4E5152"/>
                </a:solidFill>
                <a:latin typeface="Canva Sans Bold"/>
              </a:rPr>
              <a:t>10 TINY HOMES</a:t>
            </a:r>
          </a:p>
        </p:txBody>
      </p:sp>
      <p:sp>
        <p:nvSpPr>
          <p:cNvPr name="TextBox 5" id="5"/>
          <p:cNvSpPr txBox="true"/>
          <p:nvPr/>
        </p:nvSpPr>
        <p:spPr>
          <a:xfrm rot="0">
            <a:off x="667260" y="2561060"/>
            <a:ext cx="9831390" cy="1625330"/>
          </a:xfrm>
          <a:prstGeom prst="rect">
            <a:avLst/>
          </a:prstGeom>
        </p:spPr>
        <p:txBody>
          <a:bodyPr anchor="t" rtlCol="false" tIns="0" lIns="0" bIns="0" rIns="0">
            <a:spAutoFit/>
          </a:bodyPr>
          <a:lstStyle/>
          <a:p>
            <a:pPr algn="just">
              <a:lnSpc>
                <a:spcPts val="4329"/>
              </a:lnSpc>
            </a:pPr>
            <a:r>
              <a:rPr lang="en-US" sz="3092">
                <a:solidFill>
                  <a:srgbClr val="4E5152"/>
                </a:solidFill>
                <a:latin typeface="Canva Sans"/>
              </a:rPr>
              <a:t>While all of the floorplans will be similar, each of the </a:t>
            </a:r>
          </a:p>
          <a:p>
            <a:pPr algn="just">
              <a:lnSpc>
                <a:spcPts val="4329"/>
              </a:lnSpc>
            </a:pPr>
            <a:r>
              <a:rPr lang="en-US" sz="3092">
                <a:solidFill>
                  <a:srgbClr val="4E5152"/>
                </a:solidFill>
                <a:latin typeface="Canva Sans"/>
              </a:rPr>
              <a:t>tiny homes will have its own unique decor and style, </a:t>
            </a:r>
          </a:p>
          <a:p>
            <a:pPr algn="just">
              <a:lnSpc>
                <a:spcPts val="4329"/>
              </a:lnSpc>
            </a:pPr>
            <a:r>
              <a:rPr lang="en-US" sz="3092">
                <a:solidFill>
                  <a:srgbClr val="4E5152"/>
                </a:solidFill>
                <a:latin typeface="Canva Sans"/>
              </a:rPr>
              <a:t>both interior and exterior. </a:t>
            </a:r>
          </a:p>
        </p:txBody>
      </p:sp>
      <p:sp>
        <p:nvSpPr>
          <p:cNvPr name="TextBox 6" id="6"/>
          <p:cNvSpPr txBox="true"/>
          <p:nvPr/>
        </p:nvSpPr>
        <p:spPr>
          <a:xfrm rot="0">
            <a:off x="620820" y="5086350"/>
            <a:ext cx="4901261" cy="3820962"/>
          </a:xfrm>
          <a:prstGeom prst="rect">
            <a:avLst/>
          </a:prstGeom>
        </p:spPr>
        <p:txBody>
          <a:bodyPr anchor="t" rtlCol="false" tIns="0" lIns="0" bIns="0" rIns="0">
            <a:spAutoFit/>
          </a:bodyPr>
          <a:lstStyle/>
          <a:p>
            <a:pPr>
              <a:lnSpc>
                <a:spcPts val="4329"/>
              </a:lnSpc>
            </a:pPr>
            <a:r>
              <a:rPr lang="en-US" sz="3092">
                <a:solidFill>
                  <a:srgbClr val="4E5152"/>
                </a:solidFill>
                <a:latin typeface="Canva Sans"/>
              </a:rPr>
              <a:t>All of the homes will have:</a:t>
            </a:r>
          </a:p>
          <a:p>
            <a:pPr>
              <a:lnSpc>
                <a:spcPts val="4329"/>
              </a:lnSpc>
            </a:pPr>
            <a:r>
              <a:rPr lang="en-US" sz="3092">
                <a:solidFill>
                  <a:srgbClr val="4E5152"/>
                </a:solidFill>
                <a:latin typeface="Canva Sans"/>
              </a:rPr>
              <a:t>   600 sq.ft. of living space</a:t>
            </a:r>
          </a:p>
          <a:p>
            <a:pPr>
              <a:lnSpc>
                <a:spcPts val="4329"/>
              </a:lnSpc>
            </a:pPr>
            <a:r>
              <a:rPr lang="en-US" sz="3092">
                <a:solidFill>
                  <a:srgbClr val="4E5152"/>
                </a:solidFill>
                <a:latin typeface="Canva Sans"/>
              </a:rPr>
              <a:t>   2 Bedrooms</a:t>
            </a:r>
          </a:p>
          <a:p>
            <a:pPr>
              <a:lnSpc>
                <a:spcPts val="4329"/>
              </a:lnSpc>
            </a:pPr>
            <a:r>
              <a:rPr lang="en-US" sz="3092">
                <a:solidFill>
                  <a:srgbClr val="4E5152"/>
                </a:solidFill>
                <a:latin typeface="Canva Sans"/>
              </a:rPr>
              <a:t>   1 Bathroom</a:t>
            </a:r>
          </a:p>
          <a:p>
            <a:pPr>
              <a:lnSpc>
                <a:spcPts val="4329"/>
              </a:lnSpc>
            </a:pPr>
            <a:r>
              <a:rPr lang="en-US" sz="3092">
                <a:solidFill>
                  <a:srgbClr val="4E5152"/>
                </a:solidFill>
                <a:latin typeface="Canva Sans"/>
              </a:rPr>
              <a:t>   Full kitchen</a:t>
            </a:r>
          </a:p>
          <a:p>
            <a:pPr>
              <a:lnSpc>
                <a:spcPts val="4329"/>
              </a:lnSpc>
            </a:pPr>
            <a:r>
              <a:rPr lang="en-US" sz="3092">
                <a:solidFill>
                  <a:srgbClr val="4E5152"/>
                </a:solidFill>
                <a:latin typeface="Canva Sans"/>
              </a:rPr>
              <a:t>   Front porch</a:t>
            </a:r>
          </a:p>
          <a:p>
            <a:pPr>
              <a:lnSpc>
                <a:spcPts val="4329"/>
              </a:lnSpc>
            </a:pPr>
            <a:r>
              <a:rPr lang="en-US" sz="3092">
                <a:solidFill>
                  <a:srgbClr val="4E5152"/>
                </a:solidFill>
                <a:latin typeface="Canva Sans"/>
              </a:rPr>
              <a:t>   Exterior storage space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510"/>
            <a:ext cx="10300130" cy="10281980"/>
          </a:xfrm>
          <a:custGeom>
            <a:avLst/>
            <a:gdLst/>
            <a:ahLst/>
            <a:cxnLst/>
            <a:rect r="r" b="b" t="t" l="l"/>
            <a:pathLst>
              <a:path h="10281980" w="10300130">
                <a:moveTo>
                  <a:pt x="0" y="0"/>
                </a:moveTo>
                <a:lnTo>
                  <a:pt x="10300130" y="0"/>
                </a:lnTo>
                <a:lnTo>
                  <a:pt x="10300130" y="10281980"/>
                </a:lnTo>
                <a:lnTo>
                  <a:pt x="0" y="10281980"/>
                </a:lnTo>
                <a:lnTo>
                  <a:pt x="0" y="0"/>
                </a:lnTo>
                <a:close/>
              </a:path>
            </a:pathLst>
          </a:custGeom>
          <a:blipFill>
            <a:blip r:embed="rId2"/>
            <a:stretch>
              <a:fillRect l="0" t="0" r="0" b="0"/>
            </a:stretch>
          </a:blipFill>
        </p:spPr>
      </p:sp>
      <p:sp>
        <p:nvSpPr>
          <p:cNvPr name="TextBox 3" id="3"/>
          <p:cNvSpPr txBox="true"/>
          <p:nvPr/>
        </p:nvSpPr>
        <p:spPr>
          <a:xfrm rot="0">
            <a:off x="11801376" y="616685"/>
            <a:ext cx="4967364" cy="751847"/>
          </a:xfrm>
          <a:prstGeom prst="rect">
            <a:avLst/>
          </a:prstGeom>
        </p:spPr>
        <p:txBody>
          <a:bodyPr anchor="t" rtlCol="false" tIns="0" lIns="0" bIns="0" rIns="0">
            <a:spAutoFit/>
          </a:bodyPr>
          <a:lstStyle/>
          <a:p>
            <a:pPr algn="ctr">
              <a:lnSpc>
                <a:spcPts val="6296"/>
              </a:lnSpc>
            </a:pPr>
            <a:r>
              <a:rPr lang="en-US" sz="4497">
                <a:solidFill>
                  <a:srgbClr val="4E5152"/>
                </a:solidFill>
                <a:latin typeface="Canva Sans Bold"/>
              </a:rPr>
              <a:t>Project Overview </a:t>
            </a:r>
          </a:p>
        </p:txBody>
      </p:sp>
      <p:sp>
        <p:nvSpPr>
          <p:cNvPr name="TextBox 4" id="4"/>
          <p:cNvSpPr txBox="true"/>
          <p:nvPr/>
        </p:nvSpPr>
        <p:spPr>
          <a:xfrm rot="0">
            <a:off x="10679380" y="1789416"/>
            <a:ext cx="7211356" cy="7663316"/>
          </a:xfrm>
          <a:prstGeom prst="rect">
            <a:avLst/>
          </a:prstGeom>
        </p:spPr>
        <p:txBody>
          <a:bodyPr anchor="t" rtlCol="false" tIns="0" lIns="0" bIns="0" rIns="0">
            <a:spAutoFit/>
          </a:bodyPr>
          <a:lstStyle/>
          <a:p>
            <a:pPr algn="ctr">
              <a:lnSpc>
                <a:spcPts val="4329"/>
              </a:lnSpc>
            </a:pPr>
            <a:r>
              <a:rPr lang="en-US" sz="3092">
                <a:solidFill>
                  <a:srgbClr val="4E5152"/>
                </a:solidFill>
                <a:latin typeface="Canva Sans"/>
              </a:rPr>
              <a:t>In 2019, First United Methodist Church of Eustis donated an entire city block to Forward Paths so that </a:t>
            </a:r>
          </a:p>
          <a:p>
            <a:pPr algn="ctr">
              <a:lnSpc>
                <a:spcPts val="4329"/>
              </a:lnSpc>
            </a:pPr>
            <a:r>
              <a:rPr lang="en-US" sz="3092">
                <a:solidFill>
                  <a:srgbClr val="4E5152"/>
                </a:solidFill>
                <a:latin typeface="Canva Sans"/>
              </a:rPr>
              <a:t>we could further our mission to house our community's young adults in need. In addition to the 10 tiny homes that we will construct, the site also consists of two existing homes which are currently occupied by our youth and one detached garage with an outdoor picnic area. When the project is complete, we will also have an additional storage building, a parking lot, and a community garden.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075363" y="750287"/>
            <a:ext cx="6137274" cy="1640698"/>
          </a:xfrm>
          <a:custGeom>
            <a:avLst/>
            <a:gdLst/>
            <a:ahLst/>
            <a:cxnLst/>
            <a:rect r="r" b="b" t="t" l="l"/>
            <a:pathLst>
              <a:path h="1640698" w="6137274">
                <a:moveTo>
                  <a:pt x="0" y="0"/>
                </a:moveTo>
                <a:lnTo>
                  <a:pt x="6137274" y="0"/>
                </a:lnTo>
                <a:lnTo>
                  <a:pt x="6137274" y="1640698"/>
                </a:lnTo>
                <a:lnTo>
                  <a:pt x="0" y="1640698"/>
                </a:lnTo>
                <a:lnTo>
                  <a:pt x="0" y="0"/>
                </a:lnTo>
                <a:close/>
              </a:path>
            </a:pathLst>
          </a:custGeom>
          <a:blipFill>
            <a:blip r:embed="rId2"/>
            <a:stretch>
              <a:fillRect l="0" t="0" r="0" b="0"/>
            </a:stretch>
          </a:blipFill>
        </p:spPr>
      </p:sp>
      <p:sp>
        <p:nvSpPr>
          <p:cNvPr name="TextBox 3" id="3"/>
          <p:cNvSpPr txBox="true"/>
          <p:nvPr/>
        </p:nvSpPr>
        <p:spPr>
          <a:xfrm rot="0">
            <a:off x="0" y="2976843"/>
            <a:ext cx="18288000" cy="1541739"/>
          </a:xfrm>
          <a:prstGeom prst="rect">
            <a:avLst/>
          </a:prstGeom>
        </p:spPr>
        <p:txBody>
          <a:bodyPr anchor="t" rtlCol="false" tIns="0" lIns="0" bIns="0" rIns="0">
            <a:spAutoFit/>
          </a:bodyPr>
          <a:lstStyle/>
          <a:p>
            <a:pPr algn="ctr">
              <a:lnSpc>
                <a:spcPts val="6296"/>
              </a:lnSpc>
            </a:pPr>
            <a:r>
              <a:rPr lang="en-US" sz="4497">
                <a:solidFill>
                  <a:srgbClr val="4E5152"/>
                </a:solidFill>
                <a:latin typeface="Canva Sans Bold"/>
              </a:rPr>
              <a:t>We are thrilled to announce that we have partnered with HomeAid to build Cottages on Grove. </a:t>
            </a:r>
          </a:p>
        </p:txBody>
      </p:sp>
      <p:sp>
        <p:nvSpPr>
          <p:cNvPr name="TextBox 4" id="4"/>
          <p:cNvSpPr txBox="true"/>
          <p:nvPr/>
        </p:nvSpPr>
        <p:spPr>
          <a:xfrm rot="0">
            <a:off x="1098310" y="5302696"/>
            <a:ext cx="16091380" cy="3272054"/>
          </a:xfrm>
          <a:prstGeom prst="rect">
            <a:avLst/>
          </a:prstGeom>
        </p:spPr>
        <p:txBody>
          <a:bodyPr anchor="t" rtlCol="false" tIns="0" lIns="0" bIns="0" rIns="0">
            <a:spAutoFit/>
          </a:bodyPr>
          <a:lstStyle/>
          <a:p>
            <a:pPr algn="ctr">
              <a:lnSpc>
                <a:spcPts val="4329"/>
              </a:lnSpc>
            </a:pPr>
            <a:r>
              <a:rPr lang="en-US" sz="3092">
                <a:solidFill>
                  <a:srgbClr val="4E5152"/>
                </a:solidFill>
                <a:latin typeface="Canva Sans"/>
              </a:rPr>
              <a:t>Not only do HomeAid's values and vision align with our own, they also brings a wealth of knowledge and expertise in home building. The best home builders in the area will be assisting with the construction of these homes. </a:t>
            </a:r>
          </a:p>
          <a:p>
            <a:pPr algn="ctr">
              <a:lnSpc>
                <a:spcPts val="4329"/>
              </a:lnSpc>
            </a:pPr>
          </a:p>
          <a:p>
            <a:pPr algn="ctr">
              <a:lnSpc>
                <a:spcPts val="4329"/>
              </a:lnSpc>
            </a:pPr>
            <a:r>
              <a:rPr lang="en-US" sz="3092">
                <a:solidFill>
                  <a:srgbClr val="4E5152"/>
                </a:solidFill>
                <a:latin typeface="Canva Sans"/>
              </a:rPr>
              <a:t>HomeAid’s mission is to help people experiencing or at risk for homelessness build new lives through construction, community engagement, and education.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a:off x="0" y="0"/>
            <a:ext cx="18288000" cy="10287000"/>
          </a:xfrm>
          <a:prstGeom prst="rect">
            <a:avLst/>
          </a:prstGeom>
        </p:spPr>
      </p:pic>
      <p:grpSp>
        <p:nvGrpSpPr>
          <p:cNvPr name="Group 3" id="3"/>
          <p:cNvGrpSpPr/>
          <p:nvPr/>
        </p:nvGrpSpPr>
        <p:grpSpPr>
          <a:xfrm rot="0">
            <a:off x="3272262" y="3508823"/>
            <a:ext cx="11743477" cy="2993062"/>
            <a:chOff x="0" y="0"/>
            <a:chExt cx="3094442" cy="788681"/>
          </a:xfrm>
        </p:grpSpPr>
        <p:sp>
          <p:nvSpPr>
            <p:cNvPr name="Freeform 4" id="4"/>
            <p:cNvSpPr/>
            <p:nvPr/>
          </p:nvSpPr>
          <p:spPr>
            <a:xfrm flipH="false" flipV="false" rot="0">
              <a:off x="0" y="0"/>
              <a:ext cx="3094442" cy="788681"/>
            </a:xfrm>
            <a:custGeom>
              <a:avLst/>
              <a:gdLst/>
              <a:ahLst/>
              <a:cxnLst/>
              <a:rect r="r" b="b" t="t" l="l"/>
              <a:pathLst>
                <a:path h="788681" w="3094442">
                  <a:moveTo>
                    <a:pt x="0" y="0"/>
                  </a:moveTo>
                  <a:lnTo>
                    <a:pt x="3094442" y="0"/>
                  </a:lnTo>
                  <a:lnTo>
                    <a:pt x="3094442" y="788681"/>
                  </a:lnTo>
                  <a:lnTo>
                    <a:pt x="0" y="788681"/>
                  </a:lnTo>
                  <a:close/>
                </a:path>
              </a:pathLst>
            </a:custGeom>
            <a:solidFill>
              <a:srgbClr val="FFFFFF">
                <a:alpha val="60000"/>
              </a:srgbClr>
            </a:solidFill>
          </p:spPr>
        </p:sp>
        <p:sp>
          <p:nvSpPr>
            <p:cNvPr name="TextBox 5" id="5"/>
            <p:cNvSpPr txBox="true"/>
            <p:nvPr/>
          </p:nvSpPr>
          <p:spPr>
            <a:xfrm>
              <a:off x="0" y="-47625"/>
              <a:ext cx="812800" cy="860425"/>
            </a:xfrm>
            <a:prstGeom prst="rect">
              <a:avLst/>
            </a:prstGeom>
          </p:spPr>
          <p:txBody>
            <a:bodyPr anchor="ctr" rtlCol="false" tIns="71403" lIns="71403" bIns="71403" rIns="71403"/>
            <a:lstStyle/>
            <a:p>
              <a:pPr algn="ctr">
                <a:lnSpc>
                  <a:spcPts val="3542"/>
                </a:lnSpc>
              </a:pPr>
            </a:p>
          </p:txBody>
        </p:sp>
      </p:grpSp>
      <p:sp>
        <p:nvSpPr>
          <p:cNvPr name="TextBox 6" id="6"/>
          <p:cNvSpPr txBox="true"/>
          <p:nvPr/>
        </p:nvSpPr>
        <p:spPr>
          <a:xfrm rot="0">
            <a:off x="3745561" y="3858116"/>
            <a:ext cx="10796879" cy="2218277"/>
          </a:xfrm>
          <a:prstGeom prst="rect">
            <a:avLst/>
          </a:prstGeom>
        </p:spPr>
        <p:txBody>
          <a:bodyPr anchor="t" rtlCol="false" tIns="0" lIns="0" bIns="0" rIns="0">
            <a:spAutoFit/>
          </a:bodyPr>
          <a:lstStyle/>
          <a:p>
            <a:pPr algn="ctr">
              <a:lnSpc>
                <a:spcPts val="5903"/>
              </a:lnSpc>
            </a:pPr>
            <a:r>
              <a:rPr lang="en-US" sz="4216" spc="-84">
                <a:solidFill>
                  <a:srgbClr val="4E5152"/>
                </a:solidFill>
                <a:latin typeface="Canva Sans Bold"/>
              </a:rPr>
              <a:t>We believe that everyone should have the opportunity to live up to their full potential.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04258" y="3524227"/>
            <a:ext cx="4711126" cy="2063081"/>
          </a:xfrm>
          <a:custGeom>
            <a:avLst/>
            <a:gdLst/>
            <a:ahLst/>
            <a:cxnLst/>
            <a:rect r="r" b="b" t="t" l="l"/>
            <a:pathLst>
              <a:path h="2063081" w="4711126">
                <a:moveTo>
                  <a:pt x="0" y="0"/>
                </a:moveTo>
                <a:lnTo>
                  <a:pt x="4711126" y="0"/>
                </a:lnTo>
                <a:lnTo>
                  <a:pt x="4711126" y="2063080"/>
                </a:lnTo>
                <a:lnTo>
                  <a:pt x="0" y="2063080"/>
                </a:lnTo>
                <a:lnTo>
                  <a:pt x="0" y="0"/>
                </a:lnTo>
                <a:close/>
              </a:path>
            </a:pathLst>
          </a:custGeom>
          <a:blipFill>
            <a:blip r:embed="rId2"/>
            <a:stretch>
              <a:fillRect l="0" t="0" r="0" b="0"/>
            </a:stretch>
          </a:blipFill>
        </p:spPr>
      </p:sp>
      <p:sp>
        <p:nvSpPr>
          <p:cNvPr name="TextBox 3" id="3"/>
          <p:cNvSpPr txBox="true"/>
          <p:nvPr/>
        </p:nvSpPr>
        <p:spPr>
          <a:xfrm rot="0">
            <a:off x="1028198" y="1125958"/>
            <a:ext cx="6663247" cy="1291746"/>
          </a:xfrm>
          <a:prstGeom prst="rect">
            <a:avLst/>
          </a:prstGeom>
        </p:spPr>
        <p:txBody>
          <a:bodyPr anchor="t" rtlCol="false" tIns="0" lIns="0" bIns="0" rIns="0">
            <a:spAutoFit/>
          </a:bodyPr>
          <a:lstStyle/>
          <a:p>
            <a:pPr>
              <a:lnSpc>
                <a:spcPts val="5060"/>
              </a:lnSpc>
            </a:pPr>
            <a:r>
              <a:rPr lang="en-US" sz="5060" spc="-101">
                <a:solidFill>
                  <a:srgbClr val="4E5152"/>
                </a:solidFill>
                <a:latin typeface="Canva Sans Bold"/>
              </a:rPr>
              <a:t>Please reach out to us</a:t>
            </a:r>
          </a:p>
          <a:p>
            <a:pPr>
              <a:lnSpc>
                <a:spcPts val="5060"/>
              </a:lnSpc>
            </a:pPr>
            <a:r>
              <a:rPr lang="en-US" sz="5060" spc="-101">
                <a:solidFill>
                  <a:srgbClr val="4E5152"/>
                </a:solidFill>
                <a:latin typeface="Canva Sans Bold"/>
              </a:rPr>
              <a:t>for more information. </a:t>
            </a:r>
          </a:p>
        </p:txBody>
      </p:sp>
      <p:grpSp>
        <p:nvGrpSpPr>
          <p:cNvPr name="Group 4" id="4"/>
          <p:cNvGrpSpPr/>
          <p:nvPr/>
        </p:nvGrpSpPr>
        <p:grpSpPr>
          <a:xfrm rot="0">
            <a:off x="9144000" y="1030708"/>
            <a:ext cx="6091537" cy="2059074"/>
            <a:chOff x="0" y="0"/>
            <a:chExt cx="8122050" cy="2745432"/>
          </a:xfrm>
        </p:grpSpPr>
        <p:sp>
          <p:nvSpPr>
            <p:cNvPr name="TextBox 5" id="5"/>
            <p:cNvSpPr txBox="true"/>
            <p:nvPr/>
          </p:nvSpPr>
          <p:spPr>
            <a:xfrm rot="0">
              <a:off x="0" y="1016274"/>
              <a:ext cx="8122050" cy="1729157"/>
            </a:xfrm>
            <a:prstGeom prst="rect">
              <a:avLst/>
            </a:prstGeom>
          </p:spPr>
          <p:txBody>
            <a:bodyPr anchor="t" rtlCol="false" tIns="0" lIns="0" bIns="0" rIns="0">
              <a:spAutoFit/>
            </a:bodyPr>
            <a:lstStyle/>
            <a:p>
              <a:pPr>
                <a:lnSpc>
                  <a:spcPts val="3542"/>
                </a:lnSpc>
              </a:pPr>
              <a:r>
                <a:rPr lang="en-US" sz="2530" spc="-50">
                  <a:solidFill>
                    <a:srgbClr val="4E5152"/>
                  </a:solidFill>
                  <a:latin typeface="Canva Sans"/>
                </a:rPr>
                <a:t>Forward Paths Foundation</a:t>
              </a:r>
            </a:p>
            <a:p>
              <a:pPr>
                <a:lnSpc>
                  <a:spcPts val="3542"/>
                </a:lnSpc>
              </a:pPr>
              <a:r>
                <a:rPr lang="en-US" sz="2530" spc="-50">
                  <a:solidFill>
                    <a:srgbClr val="4E5152"/>
                  </a:solidFill>
                  <a:latin typeface="Canva Sans"/>
                </a:rPr>
                <a:t>PO BOX 492109</a:t>
              </a:r>
            </a:p>
            <a:p>
              <a:pPr>
                <a:lnSpc>
                  <a:spcPts val="3542"/>
                </a:lnSpc>
              </a:pPr>
              <a:r>
                <a:rPr lang="en-US" sz="2530" spc="-50">
                  <a:solidFill>
                    <a:srgbClr val="4E5152"/>
                  </a:solidFill>
                  <a:latin typeface="Canva Sans"/>
                </a:rPr>
                <a:t>Leesburg, FL 34749-2109</a:t>
              </a:r>
            </a:p>
          </p:txBody>
        </p:sp>
        <p:sp>
          <p:nvSpPr>
            <p:cNvPr name="TextBox 6" id="6"/>
            <p:cNvSpPr txBox="true"/>
            <p:nvPr/>
          </p:nvSpPr>
          <p:spPr>
            <a:xfrm rot="0">
              <a:off x="0" y="0"/>
              <a:ext cx="8122050" cy="499818"/>
            </a:xfrm>
            <a:prstGeom prst="rect">
              <a:avLst/>
            </a:prstGeom>
          </p:spPr>
          <p:txBody>
            <a:bodyPr anchor="t" rtlCol="false" tIns="0" lIns="0" bIns="0" rIns="0">
              <a:spAutoFit/>
            </a:bodyPr>
            <a:lstStyle/>
            <a:p>
              <a:pPr algn="l" marL="0" indent="0" lvl="0">
                <a:lnSpc>
                  <a:spcPts val="3036"/>
                </a:lnSpc>
                <a:spcBef>
                  <a:spcPct val="0"/>
                </a:spcBef>
              </a:pPr>
              <a:r>
                <a:rPr lang="en-US" sz="2530">
                  <a:solidFill>
                    <a:srgbClr val="4E5152"/>
                  </a:solidFill>
                  <a:latin typeface="Canva Sans Bold"/>
                </a:rPr>
                <a:t>MAILING ADDRESS</a:t>
              </a:r>
            </a:p>
          </p:txBody>
        </p:sp>
      </p:grpSp>
      <p:grpSp>
        <p:nvGrpSpPr>
          <p:cNvPr name="Group 7" id="7"/>
          <p:cNvGrpSpPr/>
          <p:nvPr/>
        </p:nvGrpSpPr>
        <p:grpSpPr>
          <a:xfrm rot="0">
            <a:off x="9144000" y="3968034"/>
            <a:ext cx="6091537" cy="1175466"/>
            <a:chOff x="0" y="0"/>
            <a:chExt cx="8122050" cy="1567288"/>
          </a:xfrm>
        </p:grpSpPr>
        <p:sp>
          <p:nvSpPr>
            <p:cNvPr name="TextBox 8" id="8"/>
            <p:cNvSpPr txBox="true"/>
            <p:nvPr/>
          </p:nvSpPr>
          <p:spPr>
            <a:xfrm rot="0">
              <a:off x="0" y="1016274"/>
              <a:ext cx="8122050" cy="551014"/>
            </a:xfrm>
            <a:prstGeom prst="rect">
              <a:avLst/>
            </a:prstGeom>
          </p:spPr>
          <p:txBody>
            <a:bodyPr anchor="t" rtlCol="false" tIns="0" lIns="0" bIns="0" rIns="0">
              <a:spAutoFit/>
            </a:bodyPr>
            <a:lstStyle/>
            <a:p>
              <a:pPr>
                <a:lnSpc>
                  <a:spcPts val="3542"/>
                </a:lnSpc>
              </a:pPr>
              <a:r>
                <a:rPr lang="en-US" sz="2530" spc="-50">
                  <a:solidFill>
                    <a:srgbClr val="4E5152"/>
                  </a:solidFill>
                  <a:latin typeface="Canva Sans"/>
                </a:rPr>
                <a:t>(352) 801-8631</a:t>
              </a:r>
            </a:p>
          </p:txBody>
        </p:sp>
        <p:sp>
          <p:nvSpPr>
            <p:cNvPr name="TextBox 9" id="9"/>
            <p:cNvSpPr txBox="true"/>
            <p:nvPr/>
          </p:nvSpPr>
          <p:spPr>
            <a:xfrm rot="0">
              <a:off x="0" y="0"/>
              <a:ext cx="8122050" cy="499818"/>
            </a:xfrm>
            <a:prstGeom prst="rect">
              <a:avLst/>
            </a:prstGeom>
          </p:spPr>
          <p:txBody>
            <a:bodyPr anchor="t" rtlCol="false" tIns="0" lIns="0" bIns="0" rIns="0">
              <a:spAutoFit/>
            </a:bodyPr>
            <a:lstStyle/>
            <a:p>
              <a:pPr algn="l" marL="0" indent="0" lvl="0">
                <a:lnSpc>
                  <a:spcPts val="3036"/>
                </a:lnSpc>
                <a:spcBef>
                  <a:spcPct val="0"/>
                </a:spcBef>
              </a:pPr>
              <a:r>
                <a:rPr lang="en-US" sz="2530">
                  <a:solidFill>
                    <a:srgbClr val="4E5152"/>
                  </a:solidFill>
                  <a:latin typeface="Canva Sans Bold"/>
                </a:rPr>
                <a:t>PHONE NUMBER</a:t>
              </a:r>
            </a:p>
          </p:txBody>
        </p:sp>
      </p:grpSp>
      <p:grpSp>
        <p:nvGrpSpPr>
          <p:cNvPr name="Group 10" id="10"/>
          <p:cNvGrpSpPr/>
          <p:nvPr/>
        </p:nvGrpSpPr>
        <p:grpSpPr>
          <a:xfrm rot="0">
            <a:off x="9144000" y="6145676"/>
            <a:ext cx="6091537" cy="1175466"/>
            <a:chOff x="0" y="0"/>
            <a:chExt cx="8122050" cy="1567288"/>
          </a:xfrm>
        </p:grpSpPr>
        <p:sp>
          <p:nvSpPr>
            <p:cNvPr name="TextBox 11" id="11"/>
            <p:cNvSpPr txBox="true"/>
            <p:nvPr/>
          </p:nvSpPr>
          <p:spPr>
            <a:xfrm rot="0">
              <a:off x="0" y="1016274"/>
              <a:ext cx="8122050" cy="551014"/>
            </a:xfrm>
            <a:prstGeom prst="rect">
              <a:avLst/>
            </a:prstGeom>
          </p:spPr>
          <p:txBody>
            <a:bodyPr anchor="t" rtlCol="false" tIns="0" lIns="0" bIns="0" rIns="0">
              <a:spAutoFit/>
            </a:bodyPr>
            <a:lstStyle/>
            <a:p>
              <a:pPr>
                <a:lnSpc>
                  <a:spcPts val="3542"/>
                </a:lnSpc>
              </a:pPr>
              <a:r>
                <a:rPr lang="en-US" sz="2530" spc="-50">
                  <a:solidFill>
                    <a:srgbClr val="4E5152"/>
                  </a:solidFill>
                  <a:latin typeface="Canva Sans"/>
                </a:rPr>
                <a:t>info@forwardpaths.org</a:t>
              </a:r>
            </a:p>
          </p:txBody>
        </p:sp>
        <p:sp>
          <p:nvSpPr>
            <p:cNvPr name="TextBox 12" id="12"/>
            <p:cNvSpPr txBox="true"/>
            <p:nvPr/>
          </p:nvSpPr>
          <p:spPr>
            <a:xfrm rot="0">
              <a:off x="0" y="0"/>
              <a:ext cx="8122050" cy="499818"/>
            </a:xfrm>
            <a:prstGeom prst="rect">
              <a:avLst/>
            </a:prstGeom>
          </p:spPr>
          <p:txBody>
            <a:bodyPr anchor="t" rtlCol="false" tIns="0" lIns="0" bIns="0" rIns="0">
              <a:spAutoFit/>
            </a:bodyPr>
            <a:lstStyle/>
            <a:p>
              <a:pPr algn="l" marL="0" indent="0" lvl="0">
                <a:lnSpc>
                  <a:spcPts val="3036"/>
                </a:lnSpc>
                <a:spcBef>
                  <a:spcPct val="0"/>
                </a:spcBef>
              </a:pPr>
              <a:r>
                <a:rPr lang="en-US" sz="2530">
                  <a:solidFill>
                    <a:srgbClr val="4E5152"/>
                  </a:solidFill>
                  <a:latin typeface="Canva Sans Bold"/>
                </a:rPr>
                <a:t>EMAIL</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DAFmNNuEhRA</dc:identifier>
  <dcterms:modified xsi:type="dcterms:W3CDTF">2011-08-01T06:04:30Z</dcterms:modified>
  <cp:revision>1</cp:revision>
  <dc:title>Cottages on Grove</dc:title>
</cp:coreProperties>
</file>